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0" r:id="rId20"/>
    <p:sldId id="271" r:id="rId21"/>
    <p:sldId id="272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7393B-A664-0187-C521-99156283A59C}" v="15" dt="2022-11-02T15:46:01.125"/>
    <p1510:client id="{DAA1536B-8067-26FE-DD8D-3F29749B614D}" v="51" dt="2022-11-02T22:19:23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DB0C7-EAEF-4FAD-84B3-B9EDA55D5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9640B-6EC2-416B-B510-E7F27E402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0BC9D-3C8B-471D-8408-8EEE27B3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C0D2C-4EE1-4552-BCE0-8AA76278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6EE60-E8F5-4B60-A3D2-3AACF5FD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9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FEC6-A593-4027-9788-8A8B4F26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E82EB-5CE2-4C59-88AD-38BE32E56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2437C-74FC-497D-B9DA-E3996BA7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6CC07-5E49-4058-8915-DF425FE3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A5392-C69E-42A3-B178-ABF39FA5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507D6-700A-4ED9-807D-203AA7872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E059A-7E1E-45D8-8AD6-EDDE5E5C9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56111-E847-45B0-B187-02B979E7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AF6F9-B895-407E-B185-84C57580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A918A-3A54-4623-B2D2-45CA606D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D121-D67A-41D2-B110-8C7943D7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D3446-AA47-4490-9D70-0F5F23AE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EBF96-FE27-41A4-94CF-8D50B5FC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5E67-62B7-4519-ACD3-25491D14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A00FC-E57E-4C61-9E65-1B53F4C0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E49F-5419-47D9-9EED-5EFA8D62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52059-937A-40D3-BC54-0A0C2545C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6EC5-EED2-45CD-B1EE-FCF1AB29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07AFC-138F-4DD1-B7C2-20DB271B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3E61C-6847-47FF-9AD7-485BBC95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7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9E40-04D5-4D35-BD74-0D51CB68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6AD20-B0DA-4902-8CE3-DDA0BB415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22C36-B8EE-49A6-BD3F-515BCE86F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C4129-740A-4ABC-BCC1-9235B2CE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3076D-B212-4115-BFC7-94511C04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65579-2D83-4CA0-B83B-07258C6A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A686-158D-4C5A-B0F7-9833B558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3CE71-5FE0-4B11-926E-A34B5FB1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39DB9-0081-4C68-993A-E5C17AD8B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8B364-B40F-4B1F-8B89-A10975C12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494B7-F29C-4D90-B133-49331708E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64132B-3DC7-4520-AC7D-671E1104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6B197-1C40-4A70-B01F-2D122ABC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10F7B-E02B-4549-A83B-FCF0B473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9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34FD-C095-49C3-BDA2-9B52E357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0B953-2463-49D5-907C-4DB39169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E59D9-D833-48DE-9B3E-2DBF9A91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F8972-0552-4195-89E4-53EC1E92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2EBC4-82C3-402A-A722-2336F8D5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BB5ED-5D8E-4F17-B344-01A7BEBF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BF0B-ADEE-47AB-B992-F6E1C7E7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9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6FBA-7844-4755-9882-433C1665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93633-C284-4DA0-830C-F1227D570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05CA3-8FAC-4382-BDF3-25DFE7869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67D7A-36E6-4770-8B66-7A267DFA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DDC14-946E-44EC-8468-6EB0A7E7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80E4E-DED9-42C6-A8F5-7D7B6B01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2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7429-6EC5-495F-9B6D-859A2BB6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88D94-20D5-40BB-80A4-B1707AF88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FABD-E100-448B-B328-72EEE810E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90612-37C9-4CCF-B837-C1E9D030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2EA06-0430-46B1-8515-FE83F5B7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6AC8E-5289-4678-B674-1F17D966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FF3E2-29F7-48D1-8C76-7B650357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2660F-A5E8-4C08-B277-EDF8D2E96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ED1E-A138-4979-8D8F-5D7EE21BC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C6593-B286-4632-835F-F3EF8FFFF48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2B46B-6131-4B36-92B3-C20076014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79C5C-4361-42DA-840A-A00D16CF6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9DF7B-25DD-4485-A3DE-E3943BBA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7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C171-F504-4147-A9F3-6C1647A163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roadway" panose="04040905080B02020502" pitchFamily="82" charset="0"/>
              </a:rPr>
              <a:t>Rocks and Minerals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77ED1-2CA4-483E-8F61-34ACDDE55D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Mr. Johnson</a:t>
            </a:r>
          </a:p>
          <a:p>
            <a:r>
              <a:rPr lang="en-US" dirty="0"/>
              <a:t>Tutt Middle    ~     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150761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389628" y="1552353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Sandstone</a:t>
            </a:r>
          </a:p>
          <a:p>
            <a:r>
              <a:rPr lang="en-US" sz="3600" dirty="0"/>
              <a:t>Sedimentary Rock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3FD32-1332-421B-A623-41EDF8DCC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12" y="871870"/>
            <a:ext cx="4157330" cy="4157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8A5E8-91C6-492D-977B-8F79B907F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50" y="3246474"/>
            <a:ext cx="2183219" cy="21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4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621108" y="1854160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Limestone</a:t>
            </a:r>
          </a:p>
          <a:p>
            <a:r>
              <a:rPr lang="en-US" sz="3600" dirty="0"/>
              <a:t>Sedimentary Rock</a:t>
            </a:r>
          </a:p>
          <a:p>
            <a:endParaRPr lang="en-US" dirty="0"/>
          </a:p>
        </p:txBody>
      </p:sp>
      <p:pic>
        <p:nvPicPr>
          <p:cNvPr id="11266" name="Picture 2" descr="Raw Limestone Chalk, Sedimentary Rock Specimen - Approx. 1&quot; - Geologist  Selected &amp; Hand Processed - Great for Science Classrooms - Eisco Labs:  Amazon.com: Industrial &amp; Scientific">
            <a:extLst>
              <a:ext uri="{FF2B5EF4-FFF2-40B4-BE49-F238E27FC236}">
                <a16:creationId xmlns:a16="http://schemas.microsoft.com/office/drawing/2014/main" id="{3C3FDB51-13D8-4F6E-B63E-469A0E99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45" y="1282861"/>
            <a:ext cx="4455042" cy="40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aw Limestone Chalk, Sedimentary Rock Specimen - Approx. 1&quot; - Geologist  Selected &amp; Hand Processed - Great for Science Classrooms - Eisco Labs:  Amazon.com: Industrial &amp; Scientific">
            <a:extLst>
              <a:ext uri="{FF2B5EF4-FFF2-40B4-BE49-F238E27FC236}">
                <a16:creationId xmlns:a16="http://schemas.microsoft.com/office/drawing/2014/main" id="{EE3CE7B3-A626-4184-A913-FE16CEC0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08" y="3221664"/>
            <a:ext cx="2547326" cy="23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0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570382" y="1842977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Shale</a:t>
            </a:r>
          </a:p>
          <a:p>
            <a:r>
              <a:rPr lang="en-US" sz="3600" dirty="0"/>
              <a:t>Sedimentary Rock</a:t>
            </a:r>
          </a:p>
          <a:p>
            <a:endParaRPr lang="en-US" dirty="0"/>
          </a:p>
        </p:txBody>
      </p:sp>
      <p:pic>
        <p:nvPicPr>
          <p:cNvPr id="10242" name="Picture 2" descr="Shale Rock: Geology, Composition, Uses">
            <a:extLst>
              <a:ext uri="{FF2B5EF4-FFF2-40B4-BE49-F238E27FC236}">
                <a16:creationId xmlns:a16="http://schemas.microsoft.com/office/drawing/2014/main" id="{8C389499-F3A7-413D-82C6-4C6FB483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4" y="1158950"/>
            <a:ext cx="5723624" cy="40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ale Rock: Geology, Composition, Uses">
            <a:extLst>
              <a:ext uri="{FF2B5EF4-FFF2-40B4-BE49-F238E27FC236}">
                <a16:creationId xmlns:a16="http://schemas.microsoft.com/office/drawing/2014/main" id="{72D982F9-17BC-4244-9B80-07536A6D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85" y="3320305"/>
            <a:ext cx="2832838" cy="20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3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464056" y="1765004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Coal</a:t>
            </a:r>
          </a:p>
          <a:p>
            <a:r>
              <a:rPr lang="en-US" sz="3600" dirty="0"/>
              <a:t>Sedimentary Rock</a:t>
            </a:r>
          </a:p>
          <a:p>
            <a:endParaRPr lang="en-US" dirty="0"/>
          </a:p>
        </p:txBody>
      </p:sp>
      <p:pic>
        <p:nvPicPr>
          <p:cNvPr id="9218" name="Picture 2" descr="Learning Geology: Coal">
            <a:extLst>
              <a:ext uri="{FF2B5EF4-FFF2-40B4-BE49-F238E27FC236}">
                <a16:creationId xmlns:a16="http://schemas.microsoft.com/office/drawing/2014/main" id="{88C1ACFB-B1B6-4535-B7D9-E67F74AE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57" y="1252095"/>
            <a:ext cx="5273243" cy="35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earning Geology: Coal">
            <a:extLst>
              <a:ext uri="{FF2B5EF4-FFF2-40B4-BE49-F238E27FC236}">
                <a16:creationId xmlns:a16="http://schemas.microsoft.com/office/drawing/2014/main" id="{85FF5C3B-5B7A-4412-86F5-91FBD38A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56" y="3050271"/>
            <a:ext cx="2967347" cy="20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1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etamorphic Rocks – Definition, Formation, Types, &amp; Examples">
            <a:extLst>
              <a:ext uri="{FF2B5EF4-FFF2-40B4-BE49-F238E27FC236}">
                <a16:creationId xmlns:a16="http://schemas.microsoft.com/office/drawing/2014/main" id="{3F860D42-32E0-4CBA-AE2D-8BF6EF82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8" y="457199"/>
            <a:ext cx="5262901" cy="549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3E1C45-84F6-47A6-A70C-C66864C7882C}"/>
              </a:ext>
            </a:extLst>
          </p:cNvPr>
          <p:cNvSpPr txBox="1"/>
          <p:nvPr/>
        </p:nvSpPr>
        <p:spPr>
          <a:xfrm>
            <a:off x="6436244" y="2339160"/>
            <a:ext cx="5376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Metamorphic Rock</a:t>
            </a:r>
          </a:p>
        </p:txBody>
      </p:sp>
    </p:spTree>
    <p:extLst>
      <p:ext uri="{BB962C8B-B14F-4D97-AF65-F5344CB8AC3E}">
        <p14:creationId xmlns:p14="http://schemas.microsoft.com/office/powerpoint/2010/main" val="409565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166345" y="2212234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Marble</a:t>
            </a:r>
          </a:p>
          <a:p>
            <a:r>
              <a:rPr lang="en-US" sz="3600" dirty="0"/>
              <a:t>Metamorphic Rock</a:t>
            </a:r>
          </a:p>
          <a:p>
            <a:endParaRPr lang="en-US" dirty="0"/>
          </a:p>
        </p:txBody>
      </p:sp>
      <p:pic>
        <p:nvPicPr>
          <p:cNvPr id="14338" name="Picture 2" descr="Marble">
            <a:extLst>
              <a:ext uri="{FF2B5EF4-FFF2-40B4-BE49-F238E27FC236}">
                <a16:creationId xmlns:a16="http://schemas.microsoft.com/office/drawing/2014/main" id="{B029904E-25F3-4088-BC52-6246FDBD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6" y="1733105"/>
            <a:ext cx="5032784" cy="28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rble">
            <a:extLst>
              <a:ext uri="{FF2B5EF4-FFF2-40B4-BE49-F238E27FC236}">
                <a16:creationId xmlns:a16="http://schemas.microsoft.com/office/drawing/2014/main" id="{C7A55C16-3953-4787-9C91-A1659EE1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69" y="3689562"/>
            <a:ext cx="2729063" cy="152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6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336466" y="2222204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Gneiss</a:t>
            </a:r>
          </a:p>
          <a:p>
            <a:r>
              <a:rPr lang="en-US" sz="3600" dirty="0"/>
              <a:t>Metamorphic Rock</a:t>
            </a:r>
          </a:p>
          <a:p>
            <a:endParaRPr lang="en-US" dirty="0"/>
          </a:p>
        </p:txBody>
      </p:sp>
      <p:pic>
        <p:nvPicPr>
          <p:cNvPr id="17410" name="Picture 2" descr="Gneiss - Wikipedia">
            <a:extLst>
              <a:ext uri="{FF2B5EF4-FFF2-40B4-BE49-F238E27FC236}">
                <a16:creationId xmlns:a16="http://schemas.microsoft.com/office/drawing/2014/main" id="{A57CCE21-C11D-4EC5-AD0F-BEB41334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7" y="1241605"/>
            <a:ext cx="5715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neiss - Wikipedia">
            <a:extLst>
              <a:ext uri="{FF2B5EF4-FFF2-40B4-BE49-F238E27FC236}">
                <a16:creationId xmlns:a16="http://schemas.microsoft.com/office/drawing/2014/main" id="{4297C80D-2D0E-48AE-8547-CFA2C37A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66" y="3624280"/>
            <a:ext cx="2467640" cy="14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6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400260" y="1845125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Schist</a:t>
            </a:r>
          </a:p>
          <a:p>
            <a:r>
              <a:rPr lang="en-US" sz="3600" dirty="0"/>
              <a:t>Metamorphic Rock</a:t>
            </a:r>
          </a:p>
          <a:p>
            <a:endParaRPr lang="en-US" dirty="0"/>
          </a:p>
        </p:txBody>
      </p:sp>
      <p:pic>
        <p:nvPicPr>
          <p:cNvPr id="16386" name="Picture 2" descr="Schist - Metamorphic rocks">
            <a:extLst>
              <a:ext uri="{FF2B5EF4-FFF2-40B4-BE49-F238E27FC236}">
                <a16:creationId xmlns:a16="http://schemas.microsoft.com/office/drawing/2014/main" id="{56845BF6-8503-4FAF-831F-62C130C1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0" y="956930"/>
            <a:ext cx="5509759" cy="47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chist - Metamorphic rocks">
            <a:extLst>
              <a:ext uri="{FF2B5EF4-FFF2-40B4-BE49-F238E27FC236}">
                <a16:creationId xmlns:a16="http://schemas.microsoft.com/office/drawing/2014/main" id="{807B4590-1CBC-4681-85F2-7C124E50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260" y="3322453"/>
            <a:ext cx="2517288" cy="21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78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432158" y="1644502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Slate</a:t>
            </a:r>
          </a:p>
          <a:p>
            <a:r>
              <a:rPr lang="en-US" sz="3600" dirty="0"/>
              <a:t>Metamorphic Rock</a:t>
            </a:r>
          </a:p>
          <a:p>
            <a:endParaRPr lang="en-US" dirty="0"/>
          </a:p>
        </p:txBody>
      </p:sp>
      <p:pic>
        <p:nvPicPr>
          <p:cNvPr id="15362" name="Picture 2" descr="Black-Gray Slate Metamorphic Rock 1-2 inches - 2 Pieces: Amazon.com:  Industrial &amp; Scientific">
            <a:extLst>
              <a:ext uri="{FF2B5EF4-FFF2-40B4-BE49-F238E27FC236}">
                <a16:creationId xmlns:a16="http://schemas.microsoft.com/office/drawing/2014/main" id="{4E101CD9-2787-45FB-8CF7-DB21DDCE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1" y="784329"/>
            <a:ext cx="5824426" cy="46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lack-Gray Slate Metamorphic Rock 1-2 inches - 2 Pieces: Amazon.com:  Industrial &amp; Scientific">
            <a:extLst>
              <a:ext uri="{FF2B5EF4-FFF2-40B4-BE49-F238E27FC236}">
                <a16:creationId xmlns:a16="http://schemas.microsoft.com/office/drawing/2014/main" id="{7E157B7F-3A42-428C-9434-522C4733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93" y="2819402"/>
            <a:ext cx="2833133" cy="22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58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102549" y="2144232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Quartzite</a:t>
            </a:r>
          </a:p>
          <a:p>
            <a:r>
              <a:rPr lang="en-US" sz="3600" dirty="0"/>
              <a:t>Metamorphic Rock</a:t>
            </a:r>
          </a:p>
          <a:p>
            <a:endParaRPr lang="en-US" dirty="0"/>
          </a:p>
        </p:txBody>
      </p:sp>
      <p:pic>
        <p:nvPicPr>
          <p:cNvPr id="18434" name="Picture 2" descr="Geology - rocks and minerals">
            <a:extLst>
              <a:ext uri="{FF2B5EF4-FFF2-40B4-BE49-F238E27FC236}">
                <a16:creationId xmlns:a16="http://schemas.microsoft.com/office/drawing/2014/main" id="{8B2E07A1-D8FA-4EDF-AEC9-BBABFC72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13" y="1341839"/>
            <a:ext cx="4286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eology - rocks and minerals">
            <a:extLst>
              <a:ext uri="{FF2B5EF4-FFF2-40B4-BE49-F238E27FC236}">
                <a16:creationId xmlns:a16="http://schemas.microsoft.com/office/drawing/2014/main" id="{F7260812-3C60-4026-A047-DDE65B888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9" y="3535325"/>
            <a:ext cx="21431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0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2D7737-11BC-4E92-A555-2099D26D654A}"/>
              </a:ext>
            </a:extLst>
          </p:cNvPr>
          <p:cNvSpPr txBox="1"/>
          <p:nvPr/>
        </p:nvSpPr>
        <p:spPr>
          <a:xfrm>
            <a:off x="2711303" y="233916"/>
            <a:ext cx="644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Mohs Hardness Scale</a:t>
            </a:r>
          </a:p>
        </p:txBody>
      </p:sp>
      <p:pic>
        <p:nvPicPr>
          <p:cNvPr id="1026" name="Picture 2" descr="Mohs Hardness Scale | U.S. Geological Survey">
            <a:extLst>
              <a:ext uri="{FF2B5EF4-FFF2-40B4-BE49-F238E27FC236}">
                <a16:creationId xmlns:a16="http://schemas.microsoft.com/office/drawing/2014/main" id="{04433741-ABF6-4287-81C2-63520115D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12" y="1157246"/>
            <a:ext cx="6233641" cy="48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B46372-236F-495E-8B10-6750636DD972}"/>
              </a:ext>
            </a:extLst>
          </p:cNvPr>
          <p:cNvSpPr txBox="1"/>
          <p:nvPr/>
        </p:nvSpPr>
        <p:spPr>
          <a:xfrm>
            <a:off x="1052623" y="2314018"/>
            <a:ext cx="1818168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1. Talc</a:t>
            </a:r>
          </a:p>
          <a:p>
            <a:r>
              <a:rPr lang="en-US" dirty="0"/>
              <a:t>2.Gypsum</a:t>
            </a:r>
            <a:endParaRPr lang="en-US" dirty="0">
              <a:cs typeface="Calibri"/>
            </a:endParaRPr>
          </a:p>
          <a:p>
            <a:r>
              <a:rPr lang="en-US" dirty="0"/>
              <a:t>3.</a:t>
            </a:r>
          </a:p>
          <a:p>
            <a:r>
              <a:rPr lang="en-US" dirty="0"/>
              <a:t>4.</a:t>
            </a:r>
          </a:p>
          <a:p>
            <a:r>
              <a:rPr lang="en-US" dirty="0"/>
              <a:t>5.</a:t>
            </a:r>
          </a:p>
          <a:p>
            <a:r>
              <a:rPr lang="en-US" dirty="0"/>
              <a:t>6.</a:t>
            </a:r>
          </a:p>
          <a:p>
            <a:r>
              <a:rPr lang="en-US" dirty="0"/>
              <a:t>7.</a:t>
            </a:r>
          </a:p>
          <a:p>
            <a:r>
              <a:rPr lang="en-US" dirty="0"/>
              <a:t>8.</a:t>
            </a:r>
          </a:p>
          <a:p>
            <a:r>
              <a:rPr lang="en-US" dirty="0"/>
              <a:t>9.</a:t>
            </a:r>
          </a:p>
          <a:p>
            <a:r>
              <a:rPr lang="en-US" dirty="0"/>
              <a:t>10. Diamond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3AE02-7C38-E4C2-9C95-0F0295C03428}"/>
              </a:ext>
            </a:extLst>
          </p:cNvPr>
          <p:cNvSpPr txBox="1"/>
          <p:nvPr/>
        </p:nvSpPr>
        <p:spPr>
          <a:xfrm>
            <a:off x="1426176" y="1529147"/>
            <a:ext cx="36426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cs typeface="Calibri"/>
              </a:rPr>
              <a:t>Type all 10 Minerals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218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gneous Rocks – Definition, Types, Examples, &amp; Pictures">
            <a:extLst>
              <a:ext uri="{FF2B5EF4-FFF2-40B4-BE49-F238E27FC236}">
                <a16:creationId xmlns:a16="http://schemas.microsoft.com/office/drawing/2014/main" id="{D063D5E9-9FCC-46B9-BEF5-FA0716FC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05" y="934313"/>
            <a:ext cx="5076308" cy="530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63047-95AC-45FD-836C-056F255525EC}"/>
              </a:ext>
            </a:extLst>
          </p:cNvPr>
          <p:cNvSpPr txBox="1"/>
          <p:nvPr/>
        </p:nvSpPr>
        <p:spPr>
          <a:xfrm>
            <a:off x="616688" y="2477387"/>
            <a:ext cx="5076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Igneous Rocks</a:t>
            </a:r>
          </a:p>
        </p:txBody>
      </p:sp>
    </p:spTree>
    <p:extLst>
      <p:ext uri="{BB962C8B-B14F-4D97-AF65-F5344CB8AC3E}">
        <p14:creationId xmlns:p14="http://schemas.microsoft.com/office/powerpoint/2010/main" val="254190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145079" y="1382232"/>
            <a:ext cx="3487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Basalt</a:t>
            </a:r>
          </a:p>
          <a:p>
            <a:r>
              <a:rPr lang="en-US" sz="3600" dirty="0"/>
              <a:t>Igneous Rock</a:t>
            </a:r>
          </a:p>
          <a:p>
            <a:r>
              <a:rPr lang="en-US" sz="3600" dirty="0"/>
              <a:t>(Oceanic crust</a:t>
            </a:r>
            <a:r>
              <a:rPr lang="en-US" dirty="0"/>
              <a:t>)</a:t>
            </a:r>
          </a:p>
        </p:txBody>
      </p:sp>
      <p:pic>
        <p:nvPicPr>
          <p:cNvPr id="3074" name="Picture 2" descr="Learning Geology: Basalt">
            <a:extLst>
              <a:ext uri="{FF2B5EF4-FFF2-40B4-BE49-F238E27FC236}">
                <a16:creationId xmlns:a16="http://schemas.microsoft.com/office/drawing/2014/main" id="{487DD917-D96C-4F25-9F35-45AC4BD72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54" y="1333232"/>
            <a:ext cx="4256567" cy="4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earning Geology: Basalt">
            <a:extLst>
              <a:ext uri="{FF2B5EF4-FFF2-40B4-BE49-F238E27FC236}">
                <a16:creationId xmlns:a16="http://schemas.microsoft.com/office/drawing/2014/main" id="{A3B9540D-E700-4CB8-A59B-AB5907AC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321" y="3296585"/>
            <a:ext cx="2649279" cy="26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6B8257-E868-4AF8-A391-C2D8270CFD21}"/>
              </a:ext>
            </a:extLst>
          </p:cNvPr>
          <p:cNvSpPr/>
          <p:nvPr/>
        </p:nvSpPr>
        <p:spPr>
          <a:xfrm>
            <a:off x="10134383" y="1487697"/>
            <a:ext cx="2283558" cy="481439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3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219507" y="1232848"/>
            <a:ext cx="3487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Granite</a:t>
            </a:r>
          </a:p>
          <a:p>
            <a:r>
              <a:rPr lang="en-US" sz="3600" dirty="0"/>
              <a:t>Igneous Rock</a:t>
            </a:r>
          </a:p>
          <a:p>
            <a:r>
              <a:rPr lang="en-US" sz="3600" dirty="0"/>
              <a:t>(most common continental  crust</a:t>
            </a:r>
            <a:r>
              <a:rPr lang="en-US" dirty="0"/>
              <a:t>)</a:t>
            </a:r>
          </a:p>
        </p:txBody>
      </p:sp>
      <p:pic>
        <p:nvPicPr>
          <p:cNvPr id="3" name="Picture 2" descr="Granite and Granodiorite FAQ - Golden Gate National Recreation Area (U.S.  National Park Service)">
            <a:extLst>
              <a:ext uri="{FF2B5EF4-FFF2-40B4-BE49-F238E27FC236}">
                <a16:creationId xmlns:a16="http://schemas.microsoft.com/office/drawing/2014/main" id="{9F7B887E-3437-4222-9CFC-433A0A9D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3" y="1232848"/>
            <a:ext cx="4665035" cy="42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nite and Granodiorite FAQ - Golden Gate National Recreation Area (U.S.  National Park Service)">
            <a:extLst>
              <a:ext uri="{FF2B5EF4-FFF2-40B4-BE49-F238E27FC236}">
                <a16:creationId xmlns:a16="http://schemas.microsoft.com/office/drawing/2014/main" id="{16260728-3FFE-4DC2-A7DE-1759CF4F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07" y="3666877"/>
            <a:ext cx="2314353" cy="209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9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506585" y="1531088"/>
            <a:ext cx="3487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Obsidian</a:t>
            </a:r>
          </a:p>
          <a:p>
            <a:r>
              <a:rPr lang="en-US" sz="3600" dirty="0"/>
              <a:t>Igneous Rock</a:t>
            </a:r>
          </a:p>
          <a:p>
            <a:r>
              <a:rPr lang="en-US" sz="3600" dirty="0"/>
              <a:t>(spear heads)</a:t>
            </a:r>
          </a:p>
        </p:txBody>
      </p:sp>
      <p:pic>
        <p:nvPicPr>
          <p:cNvPr id="8194" name="Picture 2" descr="Literally just an Obsidian rock. Canvas to the left. : r/Gamingcirclejerk">
            <a:extLst>
              <a:ext uri="{FF2B5EF4-FFF2-40B4-BE49-F238E27FC236}">
                <a16:creationId xmlns:a16="http://schemas.microsoft.com/office/drawing/2014/main" id="{DB7E1B34-0C4A-40D3-9BA4-E630E200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7" y="823092"/>
            <a:ext cx="4584404" cy="45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terally just an Obsidian rock. Canvas to the left. : r/Gamingcirclejerk">
            <a:extLst>
              <a:ext uri="{FF2B5EF4-FFF2-40B4-BE49-F238E27FC236}">
                <a16:creationId xmlns:a16="http://schemas.microsoft.com/office/drawing/2014/main" id="{AE0AF26B-F562-47EE-A89B-8E1F6BDF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33" y="3115294"/>
            <a:ext cx="2775098" cy="27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5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559748" y="1552352"/>
            <a:ext cx="3487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Pumice</a:t>
            </a:r>
          </a:p>
          <a:p>
            <a:r>
              <a:rPr lang="en-US" sz="3600" dirty="0"/>
              <a:t>Igneous Rock</a:t>
            </a:r>
          </a:p>
          <a:p>
            <a:r>
              <a:rPr lang="en-US" sz="3600" dirty="0"/>
              <a:t>(can float)</a:t>
            </a:r>
            <a:endParaRPr lang="en-US" dirty="0"/>
          </a:p>
        </p:txBody>
      </p:sp>
      <p:pic>
        <p:nvPicPr>
          <p:cNvPr id="6146" name="Picture 2" descr="Pumice - Minerals Education Coalition">
            <a:extLst>
              <a:ext uri="{FF2B5EF4-FFF2-40B4-BE49-F238E27FC236}">
                <a16:creationId xmlns:a16="http://schemas.microsoft.com/office/drawing/2014/main" id="{1B4E284B-40BA-4155-94D0-01E70CAF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0" y="935663"/>
            <a:ext cx="5734207" cy="379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umice - Minerals Education Coalition">
            <a:extLst>
              <a:ext uri="{FF2B5EF4-FFF2-40B4-BE49-F238E27FC236}">
                <a16:creationId xmlns:a16="http://schemas.microsoft.com/office/drawing/2014/main" id="{9EE348FB-6AE5-4F2D-9342-F3DEAC24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36" y="3547512"/>
            <a:ext cx="2655795" cy="17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0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7729870" y="1350334"/>
            <a:ext cx="3487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Gabbro</a:t>
            </a:r>
          </a:p>
          <a:p>
            <a:r>
              <a:rPr lang="en-US" sz="3600" dirty="0"/>
              <a:t>Igneous Rock</a:t>
            </a:r>
          </a:p>
          <a:p>
            <a:r>
              <a:rPr lang="en-US" sz="3600" dirty="0"/>
              <a:t>(Oceanic crust</a:t>
            </a:r>
            <a:r>
              <a:rPr lang="en-US" dirty="0"/>
              <a:t>)</a:t>
            </a:r>
          </a:p>
        </p:txBody>
      </p:sp>
      <p:pic>
        <p:nvPicPr>
          <p:cNvPr id="5124" name="Picture 4" descr="Gabbro - Igneous rocks">
            <a:extLst>
              <a:ext uri="{FF2B5EF4-FFF2-40B4-BE49-F238E27FC236}">
                <a16:creationId xmlns:a16="http://schemas.microsoft.com/office/drawing/2014/main" id="{DA93BFCF-FED9-4A18-A6B3-DAAD4DD7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4" y="1350334"/>
            <a:ext cx="5200837" cy="40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abbro - Igneous rocks">
            <a:extLst>
              <a:ext uri="{FF2B5EF4-FFF2-40B4-BE49-F238E27FC236}">
                <a16:creationId xmlns:a16="http://schemas.microsoft.com/office/drawing/2014/main" id="{F613EC4A-7F07-44DF-B51A-72D974E4C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71" y="3429000"/>
            <a:ext cx="2937466" cy="22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9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6DC24-F804-4451-83A5-99B05D52567D}"/>
              </a:ext>
            </a:extLst>
          </p:cNvPr>
          <p:cNvSpPr txBox="1"/>
          <p:nvPr/>
        </p:nvSpPr>
        <p:spPr>
          <a:xfrm>
            <a:off x="6436244" y="2339160"/>
            <a:ext cx="5376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Sedimentary Rock</a:t>
            </a:r>
          </a:p>
        </p:txBody>
      </p:sp>
      <p:pic>
        <p:nvPicPr>
          <p:cNvPr id="4098" name="Picture 2" descr="Sedimentary Rocks - Definition, Formation, Types, &amp; Examples">
            <a:extLst>
              <a:ext uri="{FF2B5EF4-FFF2-40B4-BE49-F238E27FC236}">
                <a16:creationId xmlns:a16="http://schemas.microsoft.com/office/drawing/2014/main" id="{F53B181B-C2A7-47E1-90EE-DAC334D23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0" y="259370"/>
            <a:ext cx="4788195" cy="63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1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7A08AFE9A234F97E3D44D92D62533" ma:contentTypeVersion="11" ma:contentTypeDescription="Create a new document." ma:contentTypeScope="" ma:versionID="0b19f6bead5720ed9316f47df1adf018">
  <xsd:schema xmlns:xsd="http://www.w3.org/2001/XMLSchema" xmlns:xs="http://www.w3.org/2001/XMLSchema" xmlns:p="http://schemas.microsoft.com/office/2006/metadata/properties" xmlns:ns3="e8ec4369-50f0-44d0-a25d-2c9496eb6d79" xmlns:ns4="16a2598a-fe9c-440d-8aa3-12b54edaf5bc" targetNamespace="http://schemas.microsoft.com/office/2006/metadata/properties" ma:root="true" ma:fieldsID="e29f006852b1d7914f3c032bb93f8695" ns3:_="" ns4:_="">
    <xsd:import namespace="e8ec4369-50f0-44d0-a25d-2c9496eb6d79"/>
    <xsd:import namespace="16a2598a-fe9c-440d-8aa3-12b54edaf5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c4369-50f0-44d0-a25d-2c9496eb6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2598a-fe9c-440d-8aa3-12b54edaf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1F4F15-8DC3-44FF-9734-C27BB241701A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16a2598a-fe9c-440d-8aa3-12b54edaf5bc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8ec4369-50f0-44d0-a25d-2c9496eb6d79"/>
  </ds:schemaRefs>
</ds:datastoreItem>
</file>

<file path=customXml/itemProps2.xml><?xml version="1.0" encoding="utf-8"?>
<ds:datastoreItem xmlns:ds="http://schemas.openxmlformats.org/officeDocument/2006/customXml" ds:itemID="{82EC2F11-16D7-4456-AEB0-0CA33C128D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5EE513-226A-42E5-ABF2-FBCB407E6D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ec4369-50f0-44d0-a25d-2c9496eb6d79"/>
    <ds:schemaRef ds:uri="16a2598a-fe9c-440d-8aa3-12b54edaf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112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Broadway</vt:lpstr>
      <vt:lpstr>Calibri</vt:lpstr>
      <vt:lpstr>Calibri Light</vt:lpstr>
      <vt:lpstr>Cooper Black</vt:lpstr>
      <vt:lpstr>Office Theme</vt:lpstr>
      <vt:lpstr>Rocks and Minerals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 and Minerals</dc:title>
  <dc:creator>Johnson, Richard</dc:creator>
  <cp:lastModifiedBy>Johnson, Richard</cp:lastModifiedBy>
  <cp:revision>39</cp:revision>
  <dcterms:created xsi:type="dcterms:W3CDTF">2022-11-01T13:51:59Z</dcterms:created>
  <dcterms:modified xsi:type="dcterms:W3CDTF">2022-11-02T22:25:16Z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0x0101002817A08AFE9A234F97E3D44D92D62533</vt:lpwstr>
  </property>
</Properties>
</file>